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5.mp4" ContentType="video/mp4"/>
  <Override PartName="/ppt/media/image6.png" ContentType="image/png"/>
  <Override PartName="/ppt/media/image8.jpeg" ContentType="image/jpeg"/>
  <Override PartName="/ppt/media/image7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6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 rot="10800000">
            <a:off x="693000" y="-2880"/>
            <a:ext cx="1325880" cy="597240"/>
          </a:xfrm>
          <a:custGeom>
            <a:avLst/>
            <a:gdLst/>
            <a:ahLst/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10439280" y="6172200"/>
            <a:ext cx="1481760" cy="678960"/>
          </a:xfrm>
          <a:custGeom>
            <a:avLst/>
            <a:gdLst/>
            <a:ahLst/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7977240" y="5197320"/>
            <a:ext cx="4211280" cy="1660320"/>
          </a:xfrm>
          <a:custGeom>
            <a:avLst/>
            <a:gdLst/>
            <a:ahLst/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" name="Group 5"/>
          <p:cNvGrpSpPr/>
          <p:nvPr/>
        </p:nvGrpSpPr>
        <p:grpSpPr>
          <a:xfrm>
            <a:off x="10800" y="15120"/>
            <a:ext cx="2198520" cy="3330720"/>
            <a:chOff x="10800" y="15120"/>
            <a:chExt cx="2198520" cy="3330720"/>
          </a:xfrm>
        </p:grpSpPr>
        <p:sp>
          <p:nvSpPr>
            <p:cNvPr id="5" name="CustomShape 6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8720" y="54396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" name="Group 13"/>
          <p:cNvGrpSpPr/>
          <p:nvPr/>
        </p:nvGrpSpPr>
        <p:grpSpPr>
          <a:xfrm>
            <a:off x="8610480" y="3276720"/>
            <a:ext cx="3529080" cy="3580920"/>
            <a:chOff x="8610480" y="3276720"/>
            <a:chExt cx="3529080" cy="3580920"/>
          </a:xfrm>
        </p:grpSpPr>
        <p:sp>
          <p:nvSpPr>
            <p:cNvPr id="13" name="CustomShape 14"/>
            <p:cNvSpPr/>
            <p:nvPr/>
          </p:nvSpPr>
          <p:spPr>
            <a:xfrm>
              <a:off x="8610480" y="3276720"/>
              <a:ext cx="3515760" cy="3565080"/>
            </a:xfrm>
            <a:custGeom>
              <a:avLst/>
              <a:gdLst/>
              <a:ahLst/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8861040" y="4186080"/>
              <a:ext cx="3265200" cy="2667600"/>
            </a:xfrm>
            <a:custGeom>
              <a:avLst/>
              <a:gdLst/>
              <a:ahLst/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11885040" y="6677640"/>
              <a:ext cx="254520" cy="177480"/>
            </a:xfrm>
            <a:custGeom>
              <a:avLst/>
              <a:gdLst/>
              <a:ahLst/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1531160" y="6516720"/>
              <a:ext cx="583920" cy="340200"/>
            </a:xfrm>
            <a:custGeom>
              <a:avLst/>
              <a:gdLst/>
              <a:ahLst/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9536400" y="5460480"/>
              <a:ext cx="2589840" cy="1380240"/>
            </a:xfrm>
            <a:custGeom>
              <a:avLst/>
              <a:gdLst/>
              <a:ahLst/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17160" y="5113080"/>
              <a:ext cx="2822040" cy="1744560"/>
            </a:xfrm>
            <a:custGeom>
              <a:avLst/>
              <a:gdLst/>
              <a:ahLst/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9136080" y="4664160"/>
              <a:ext cx="2990160" cy="2190960"/>
            </a:xfrm>
            <a:custGeom>
              <a:avLst/>
              <a:gdLst/>
              <a:ahLst/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" name="PlaceHolder 2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3f3423"/>
                </a:solidFill>
                <a:latin typeface="Sagona Book"/>
              </a:rPr>
              <a:t>Click to edit Master title style</a:t>
            </a:r>
            <a:endParaRPr b="0" lang="pl-PL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61563D9-9714-404B-ABF5-8DC8D77A90CD}" type="datetime">
              <a:rPr b="0" lang="en-US" sz="900" spc="199" strike="noStrike" cap="all">
                <a:solidFill>
                  <a:srgbClr val="47b666"/>
                </a:solidFill>
                <a:latin typeface="Arial"/>
              </a:rPr>
              <a:t>1/9/23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2" name="PlaceHolder 2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sldNum"/>
          </p:nvPr>
        </p:nvSpPr>
        <p:spPr>
          <a:xfrm>
            <a:off x="9906120" y="6356520"/>
            <a:ext cx="14475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F830346-640C-4128-8281-FA234AB326FA}" type="slidenum">
              <a:rPr b="0" lang="en-US" sz="900" spc="199" strike="noStrike" cap="all">
                <a:solidFill>
                  <a:srgbClr val="47b666"/>
                </a:solidFill>
                <a:latin typeface="Arial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3f3423"/>
                </a:solidFill>
                <a:latin typeface="Arial"/>
              </a:rPr>
              <a:t>Kliknij, aby edytować format tekstu konspektu</a:t>
            </a:r>
            <a:endParaRPr b="0" lang="pl-PL" sz="2800" spc="-1" strike="noStrike">
              <a:solidFill>
                <a:srgbClr val="3f3423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3f3423"/>
                </a:solidFill>
                <a:latin typeface="Arial"/>
              </a:rPr>
              <a:t>Drugi poziom konspektu</a:t>
            </a:r>
            <a:endParaRPr b="0" lang="pl-PL" sz="2000" spc="-1" strike="noStrike">
              <a:solidFill>
                <a:srgbClr val="3f3423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3f3423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3f3423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3f3423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3f3423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3f3423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2"/>
          <p:cNvSpPr/>
          <p:nvPr/>
        </p:nvSpPr>
        <p:spPr>
          <a:xfrm rot="10800000">
            <a:off x="693000" y="-2880"/>
            <a:ext cx="1325880" cy="597240"/>
          </a:xfrm>
          <a:custGeom>
            <a:avLst/>
            <a:gdLst/>
            <a:ahLst/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3"/>
          <p:cNvSpPr/>
          <p:nvPr/>
        </p:nvSpPr>
        <p:spPr>
          <a:xfrm>
            <a:off x="10439280" y="6172200"/>
            <a:ext cx="1481760" cy="678960"/>
          </a:xfrm>
          <a:custGeom>
            <a:avLst/>
            <a:gdLst/>
            <a:ahLst/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CustomShape 4"/>
          <p:cNvSpPr/>
          <p:nvPr/>
        </p:nvSpPr>
        <p:spPr>
          <a:xfrm>
            <a:off x="7977240" y="5197320"/>
            <a:ext cx="4211280" cy="1660320"/>
          </a:xfrm>
          <a:custGeom>
            <a:avLst/>
            <a:gdLst/>
            <a:ahLst/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65" name="Group 5"/>
          <p:cNvGrpSpPr/>
          <p:nvPr/>
        </p:nvGrpSpPr>
        <p:grpSpPr>
          <a:xfrm>
            <a:off x="10800" y="15120"/>
            <a:ext cx="2198520" cy="3330720"/>
            <a:chOff x="10800" y="15120"/>
            <a:chExt cx="2198520" cy="3330720"/>
          </a:xfrm>
        </p:grpSpPr>
        <p:sp>
          <p:nvSpPr>
            <p:cNvPr id="66" name="CustomShape 6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CustomShape 7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CustomShape 8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CustomShape 9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CustomShape 10"/>
            <p:cNvSpPr/>
            <p:nvPr/>
          </p:nvSpPr>
          <p:spPr>
            <a:xfrm>
              <a:off x="18720" y="54396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11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12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3" name="Group 13"/>
          <p:cNvGrpSpPr/>
          <p:nvPr/>
        </p:nvGrpSpPr>
        <p:grpSpPr>
          <a:xfrm>
            <a:off x="8610480" y="3276720"/>
            <a:ext cx="3529080" cy="3580920"/>
            <a:chOff x="8610480" y="3276720"/>
            <a:chExt cx="3529080" cy="3580920"/>
          </a:xfrm>
        </p:grpSpPr>
        <p:sp>
          <p:nvSpPr>
            <p:cNvPr id="74" name="CustomShape 14"/>
            <p:cNvSpPr/>
            <p:nvPr/>
          </p:nvSpPr>
          <p:spPr>
            <a:xfrm>
              <a:off x="8610480" y="3276720"/>
              <a:ext cx="3515760" cy="3565080"/>
            </a:xfrm>
            <a:custGeom>
              <a:avLst/>
              <a:gdLst/>
              <a:ahLst/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15"/>
            <p:cNvSpPr/>
            <p:nvPr/>
          </p:nvSpPr>
          <p:spPr>
            <a:xfrm>
              <a:off x="8861040" y="4186080"/>
              <a:ext cx="3265200" cy="2667600"/>
            </a:xfrm>
            <a:custGeom>
              <a:avLst/>
              <a:gdLst/>
              <a:ahLst/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16"/>
            <p:cNvSpPr/>
            <p:nvPr/>
          </p:nvSpPr>
          <p:spPr>
            <a:xfrm>
              <a:off x="11885040" y="6677640"/>
              <a:ext cx="254520" cy="177480"/>
            </a:xfrm>
            <a:custGeom>
              <a:avLst/>
              <a:gdLst/>
              <a:ahLst/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17"/>
            <p:cNvSpPr/>
            <p:nvPr/>
          </p:nvSpPr>
          <p:spPr>
            <a:xfrm>
              <a:off x="11531160" y="6516720"/>
              <a:ext cx="583920" cy="340200"/>
            </a:xfrm>
            <a:custGeom>
              <a:avLst/>
              <a:gdLst/>
              <a:ahLst/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18"/>
            <p:cNvSpPr/>
            <p:nvPr/>
          </p:nvSpPr>
          <p:spPr>
            <a:xfrm>
              <a:off x="9536400" y="5460480"/>
              <a:ext cx="2589840" cy="1380240"/>
            </a:xfrm>
            <a:custGeom>
              <a:avLst/>
              <a:gdLst/>
              <a:ahLst/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19"/>
            <p:cNvSpPr/>
            <p:nvPr/>
          </p:nvSpPr>
          <p:spPr>
            <a:xfrm>
              <a:off x="9317160" y="5113080"/>
              <a:ext cx="2822040" cy="1744560"/>
            </a:xfrm>
            <a:custGeom>
              <a:avLst/>
              <a:gdLst/>
              <a:ahLst/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20"/>
            <p:cNvSpPr/>
            <p:nvPr/>
          </p:nvSpPr>
          <p:spPr>
            <a:xfrm>
              <a:off x="9136080" y="4664160"/>
              <a:ext cx="2990160" cy="2190960"/>
            </a:xfrm>
            <a:custGeom>
              <a:avLst/>
              <a:gdLst/>
              <a:ahLst/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" name="PlaceHolder 2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3f3423"/>
                </a:solidFill>
                <a:latin typeface="Sagona Book"/>
              </a:rPr>
              <a:t>Click to edit Master title style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Avenir Next LT Pro"/>
              <a:buChar char="+"/>
            </a:pPr>
            <a:r>
              <a:rPr b="0" lang="en-US" sz="2800" spc="-1" strike="noStrike">
                <a:solidFill>
                  <a:srgbClr val="3f3423"/>
                </a:solidFill>
                <a:latin typeface="Arial"/>
              </a:rPr>
              <a:t>Click to edit Master text styles</a:t>
            </a:r>
            <a:endParaRPr b="0" lang="pl-PL" sz="2800" spc="-1" strike="noStrike">
              <a:solidFill>
                <a:srgbClr val="3f3423"/>
              </a:solidFill>
              <a:latin typeface="Arial"/>
            </a:endParaRPr>
          </a:p>
          <a:p>
            <a:pPr lvl="1" marL="685800" indent="-228240">
              <a:lnSpc>
                <a:spcPct val="110000"/>
              </a:lnSpc>
              <a:spcBef>
                <a:spcPts val="499"/>
              </a:spcBef>
              <a:buClr>
                <a:srgbClr val="c3954d"/>
              </a:buClr>
              <a:buFont typeface="Avenir Next LT Pro"/>
              <a:buChar char="+"/>
            </a:pPr>
            <a:r>
              <a:rPr b="0" lang="en-US" sz="2400" spc="-1" strike="noStrike">
                <a:solidFill>
                  <a:srgbClr val="3f3423"/>
                </a:solidFill>
                <a:latin typeface="Arial"/>
              </a:rPr>
              <a:t>Second level</a:t>
            </a:r>
            <a:endParaRPr b="0" lang="pl-PL" sz="2400" spc="-1" strike="noStrike">
              <a:solidFill>
                <a:srgbClr val="3f3423"/>
              </a:solidFill>
              <a:latin typeface="Arial"/>
            </a:endParaRPr>
          </a:p>
          <a:p>
            <a:pPr lvl="2" marL="1143000" indent="-228240">
              <a:lnSpc>
                <a:spcPct val="110000"/>
              </a:lnSpc>
              <a:spcBef>
                <a:spcPts val="499"/>
              </a:spcBef>
              <a:buClr>
                <a:srgbClr val="c3954d"/>
              </a:buClr>
              <a:buFont typeface="Avenir Next LT Pro"/>
              <a:buChar char="+"/>
            </a:pPr>
            <a:r>
              <a:rPr b="0" lang="en-US" sz="2000" spc="-1" strike="noStrike">
                <a:solidFill>
                  <a:srgbClr val="3f3423"/>
                </a:solidFill>
                <a:latin typeface="Arial"/>
              </a:rPr>
              <a:t>Third level</a:t>
            </a:r>
            <a:endParaRPr b="0" lang="pl-PL" sz="2000" spc="-1" strike="noStrike">
              <a:solidFill>
                <a:srgbClr val="3f3423"/>
              </a:solidFill>
              <a:latin typeface="Arial"/>
            </a:endParaRPr>
          </a:p>
          <a:p>
            <a:pPr lvl="3" marL="1600200" indent="-228240">
              <a:lnSpc>
                <a:spcPct val="110000"/>
              </a:lnSpc>
              <a:spcBef>
                <a:spcPts val="499"/>
              </a:spcBef>
              <a:buClr>
                <a:srgbClr val="c3954d"/>
              </a:buClr>
              <a:buFont typeface="Avenir Next LT Pro"/>
              <a:buChar char="+"/>
            </a:pPr>
            <a:r>
              <a:rPr b="0" lang="en-US" sz="1800" spc="-1" strike="noStrike">
                <a:solidFill>
                  <a:srgbClr val="3f3423"/>
                </a:solidFill>
                <a:latin typeface="Arial"/>
              </a:rPr>
              <a:t>Fourth level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lvl="4" marL="2057400" indent="-228240">
              <a:lnSpc>
                <a:spcPct val="110000"/>
              </a:lnSpc>
              <a:spcBef>
                <a:spcPts val="499"/>
              </a:spcBef>
              <a:buClr>
                <a:srgbClr val="c3954d"/>
              </a:buClr>
              <a:buFont typeface="Avenir Next LT Pro"/>
              <a:buChar char="+"/>
            </a:pPr>
            <a:r>
              <a:rPr b="0" lang="en-US" sz="1800" spc="-1" strike="noStrike">
                <a:solidFill>
                  <a:srgbClr val="3f3423"/>
                </a:solidFill>
                <a:latin typeface="Arial"/>
              </a:rPr>
              <a:t>Fifth level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  <p:sp>
        <p:nvSpPr>
          <p:cNvPr id="83" name="PlaceHolder 2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3DEA26D-9FE9-4417-809A-6E4E8810C73F}" type="datetime">
              <a:rPr b="0" lang="en-US" sz="900" spc="199" strike="noStrike" cap="all">
                <a:solidFill>
                  <a:srgbClr val="47b666"/>
                </a:solidFill>
                <a:latin typeface="Arial"/>
              </a:rPr>
              <a:t>1/9/23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84" name="PlaceHolder 2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85" name="PlaceHolder 25"/>
          <p:cNvSpPr>
            <a:spLocks noGrp="1"/>
          </p:cNvSpPr>
          <p:nvPr>
            <p:ph type="sldNum"/>
          </p:nvPr>
        </p:nvSpPr>
        <p:spPr>
          <a:xfrm>
            <a:off x="9906120" y="6356520"/>
            <a:ext cx="14475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CE966EB-EFB9-4C87-9A5F-77D221141CAF}" type="slidenum">
              <a:rPr b="0" lang="en-US" sz="900" spc="199" strike="noStrike" cap="all">
                <a:solidFill>
                  <a:srgbClr val="47b666"/>
                </a:solidFill>
                <a:latin typeface="Arial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dorastajznami.org/prawa-i-obowiazki/?gclid=Cj0KCQiA14WdBhD8ARIsANao07jCwWReovsZU4Qq7F-GWscMg5EKCphTVKIde5LuCC1hFrUfBu-hsI4aAjnBEALw_wcB" TargetMode="External"/><Relationship Id="rId2" Type="http://schemas.openxmlformats.org/officeDocument/2006/relationships/hyperlink" Target="https://www.edukator.pl/resources/page/oto-ja/4237" TargetMode="External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5.mp4"/><Relationship Id="rId2" Type="http://schemas.microsoft.com/office/2007/relationships/media" Target="../media/media5.mp4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" name="CustomShape 3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5" name="Picture 3" descr="Filary kamienia"/>
          <p:cNvPicPr/>
          <p:nvPr/>
        </p:nvPicPr>
        <p:blipFill>
          <a:blip r:embed="rId1">
            <a:alphaModFix amt="70000"/>
          </a:blip>
          <a:srcRect l="0" t="1761" r="-2" b="12026"/>
          <a:stretch/>
        </p:blipFill>
        <p:spPr>
          <a:xfrm>
            <a:off x="0" y="0"/>
            <a:ext cx="121885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126" name="Group 4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127" name="Group 5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128" name="CustomShape 6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" name="CustomShape 7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" name="CustomShape 8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" name="CustomShape 9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" name="CustomShape 10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" name="CustomShape 11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4" name="CustomShape 12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35" name="CustomShape 13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36" name="CustomShape 14"/>
          <p:cNvSpPr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7" name="Group 15"/>
          <p:cNvGrpSpPr/>
          <p:nvPr/>
        </p:nvGrpSpPr>
        <p:grpSpPr>
          <a:xfrm>
            <a:off x="0" y="-3240"/>
            <a:ext cx="7921080" cy="6887160"/>
            <a:chOff x="0" y="-3240"/>
            <a:chExt cx="7921080" cy="6887160"/>
          </a:xfrm>
        </p:grpSpPr>
        <p:sp>
          <p:nvSpPr>
            <p:cNvPr id="138" name="CustomShape 16"/>
            <p:cNvSpPr/>
            <p:nvPr/>
          </p:nvSpPr>
          <p:spPr>
            <a:xfrm>
              <a:off x="3470760" y="61560"/>
              <a:ext cx="4450320" cy="6822360"/>
            </a:xfrm>
            <a:custGeom>
              <a:avLst/>
              <a:gdLst/>
              <a:ahLst/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" name="CustomShape 17"/>
            <p:cNvSpPr/>
            <p:nvPr/>
          </p:nvSpPr>
          <p:spPr>
            <a:xfrm>
              <a:off x="17280" y="1582560"/>
              <a:ext cx="4133520" cy="5301000"/>
            </a:xfrm>
            <a:custGeom>
              <a:avLst/>
              <a:gdLst/>
              <a:ahLst/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40" name="Group 18"/>
            <p:cNvGrpSpPr/>
            <p:nvPr/>
          </p:nvGrpSpPr>
          <p:grpSpPr>
            <a:xfrm>
              <a:off x="0" y="-3240"/>
              <a:ext cx="3434760" cy="6852600"/>
              <a:chOff x="0" y="-3240"/>
              <a:chExt cx="3434760" cy="6852600"/>
            </a:xfrm>
          </p:grpSpPr>
          <p:sp>
            <p:nvSpPr>
              <p:cNvPr id="141" name="CustomShape 19"/>
              <p:cNvSpPr/>
              <p:nvPr/>
            </p:nvSpPr>
            <p:spPr>
              <a:xfrm>
                <a:off x="0" y="-3240"/>
                <a:ext cx="16920" cy="16920"/>
              </a:xfrm>
              <a:prstGeom prst="rect">
                <a:avLst/>
              </a:prstGeom>
              <a:noFill/>
              <a:ln cap="rnd" w="9525">
                <a:solidFill>
                  <a:schemeClr val="bg2">
                    <a:alpha val="2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2" name="CustomShape 20"/>
              <p:cNvSpPr/>
              <p:nvPr/>
            </p:nvSpPr>
            <p:spPr>
              <a:xfrm>
                <a:off x="0" y="-3240"/>
                <a:ext cx="16920" cy="16920"/>
              </a:xfrm>
              <a:prstGeom prst="rect">
                <a:avLst/>
              </a:prstGeom>
              <a:noFill/>
              <a:ln cap="rnd" w="9525">
                <a:solidFill>
                  <a:schemeClr val="bg2">
                    <a:alpha val="2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3" name="CustomShape 21"/>
              <p:cNvSpPr/>
              <p:nvPr/>
            </p:nvSpPr>
            <p:spPr>
              <a:xfrm>
                <a:off x="16920" y="3518280"/>
                <a:ext cx="2880360" cy="3317040"/>
              </a:xfrm>
              <a:custGeom>
                <a:avLst/>
                <a:gdLst/>
                <a:ahLst/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2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4" name="CustomShape 22"/>
              <p:cNvSpPr/>
              <p:nvPr/>
            </p:nvSpPr>
            <p:spPr>
              <a:xfrm>
                <a:off x="37800" y="2957760"/>
                <a:ext cx="2196000" cy="3009960"/>
              </a:xfrm>
              <a:custGeom>
                <a:avLst/>
                <a:gdLst/>
                <a:ahLst/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2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5" name="CustomShape 23"/>
              <p:cNvSpPr/>
              <p:nvPr/>
            </p:nvSpPr>
            <p:spPr>
              <a:xfrm>
                <a:off x="2234160" y="2855520"/>
                <a:ext cx="1200600" cy="3993840"/>
              </a:xfrm>
              <a:custGeom>
                <a:avLst/>
                <a:gdLst/>
                <a:ahLst/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2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46" name="CustomShape 24"/>
            <p:cNvSpPr/>
            <p:nvPr/>
          </p:nvSpPr>
          <p:spPr>
            <a:xfrm>
              <a:off x="317520" y="5668560"/>
              <a:ext cx="1981800" cy="1180800"/>
            </a:xfrm>
            <a:custGeom>
              <a:avLst/>
              <a:gdLst/>
              <a:ahLst/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CustomShape 25"/>
            <p:cNvSpPr/>
            <p:nvPr/>
          </p:nvSpPr>
          <p:spPr>
            <a:xfrm>
              <a:off x="17280" y="25920"/>
              <a:ext cx="2282040" cy="5138640"/>
            </a:xfrm>
            <a:custGeom>
              <a:avLst/>
              <a:gdLst/>
              <a:ahLst/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CustomShape 26"/>
            <p:cNvSpPr/>
            <p:nvPr/>
          </p:nvSpPr>
          <p:spPr>
            <a:xfrm>
              <a:off x="17280" y="53640"/>
              <a:ext cx="1649880" cy="4733280"/>
            </a:xfrm>
            <a:custGeom>
              <a:avLst/>
              <a:gdLst/>
              <a:ahLst/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CustomShape 27"/>
            <p:cNvSpPr/>
            <p:nvPr/>
          </p:nvSpPr>
          <p:spPr>
            <a:xfrm>
              <a:off x="17280" y="379080"/>
              <a:ext cx="1123200" cy="4115880"/>
            </a:xfrm>
            <a:custGeom>
              <a:avLst/>
              <a:gdLst/>
              <a:ahLst/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CustomShape 28"/>
            <p:cNvSpPr/>
            <p:nvPr/>
          </p:nvSpPr>
          <p:spPr>
            <a:xfrm>
              <a:off x="17280" y="798120"/>
              <a:ext cx="756720" cy="3349800"/>
            </a:xfrm>
            <a:custGeom>
              <a:avLst/>
              <a:gdLst/>
              <a:ahLst/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29"/>
            <p:cNvSpPr/>
            <p:nvPr/>
          </p:nvSpPr>
          <p:spPr>
            <a:xfrm>
              <a:off x="17280" y="1247400"/>
              <a:ext cx="514800" cy="2438640"/>
            </a:xfrm>
            <a:custGeom>
              <a:avLst/>
              <a:gdLst/>
              <a:ahLst/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30"/>
            <p:cNvSpPr/>
            <p:nvPr/>
          </p:nvSpPr>
          <p:spPr>
            <a:xfrm>
              <a:off x="17280" y="1752120"/>
              <a:ext cx="299880" cy="1599480"/>
            </a:xfrm>
            <a:custGeom>
              <a:avLst/>
              <a:gdLst/>
              <a:ahLst/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CustomShape 31"/>
            <p:cNvSpPr/>
            <p:nvPr/>
          </p:nvSpPr>
          <p:spPr>
            <a:xfrm>
              <a:off x="2131200" y="14040"/>
              <a:ext cx="5523120" cy="3012120"/>
            </a:xfrm>
            <a:custGeom>
              <a:avLst/>
              <a:gdLst/>
              <a:ahLst/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32"/>
            <p:cNvSpPr/>
            <p:nvPr/>
          </p:nvSpPr>
          <p:spPr>
            <a:xfrm>
              <a:off x="2687400" y="75600"/>
              <a:ext cx="4681440" cy="2637000"/>
            </a:xfrm>
            <a:custGeom>
              <a:avLst/>
              <a:gdLst/>
              <a:ahLst/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33"/>
            <p:cNvSpPr/>
            <p:nvPr/>
          </p:nvSpPr>
          <p:spPr>
            <a:xfrm>
              <a:off x="3210480" y="31680"/>
              <a:ext cx="3762720" cy="2109960"/>
            </a:xfrm>
            <a:custGeom>
              <a:avLst/>
              <a:gdLst/>
              <a:ahLst/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cap="rnd" w="9525">
              <a:solidFill>
                <a:schemeClr val="bg2">
                  <a:alpha val="2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6" name="TextShape 34"/>
          <p:cNvSpPr txBox="1"/>
          <p:nvPr/>
        </p:nvSpPr>
        <p:spPr>
          <a:xfrm>
            <a:off x="994320" y="579960"/>
            <a:ext cx="10191600" cy="2380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pl-PL" sz="6600" spc="-1" strike="noStrike">
                <a:solidFill>
                  <a:srgbClr val="ffffff"/>
                </a:solidFill>
                <a:latin typeface="Sagona Book"/>
              </a:rPr>
              <a:t>Prawa oraz obowiązki nieletnich </a:t>
            </a:r>
            <a:endParaRPr b="0" lang="pl-PL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Shape 35"/>
          <p:cNvSpPr txBox="1"/>
          <p:nvPr/>
        </p:nvSpPr>
        <p:spPr>
          <a:xfrm>
            <a:off x="1523880" y="4069440"/>
            <a:ext cx="9143640" cy="1265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  <p:grpSp>
        <p:nvGrpSpPr>
          <p:cNvPr id="158" name="Group 36"/>
          <p:cNvGrpSpPr/>
          <p:nvPr/>
        </p:nvGrpSpPr>
        <p:grpSpPr>
          <a:xfrm>
            <a:off x="6030720" y="3873960"/>
            <a:ext cx="118800" cy="118800"/>
            <a:chOff x="6030720" y="3873960"/>
            <a:chExt cx="118800" cy="118800"/>
          </a:xfrm>
        </p:grpSpPr>
        <p:sp>
          <p:nvSpPr>
            <p:cNvPr id="159" name="Line 37"/>
            <p:cNvSpPr/>
            <p:nvPr/>
          </p:nvSpPr>
          <p:spPr>
            <a:xfrm>
              <a:off x="6090120" y="3873960"/>
              <a:ext cx="0" cy="1188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60" name="Line 38"/>
            <p:cNvSpPr/>
            <p:nvPr/>
          </p:nvSpPr>
          <p:spPr>
            <a:xfrm>
              <a:off x="6030720" y="3933360"/>
              <a:ext cx="1188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1000"/>
                                  </p:stCondLst>
                                  <p:iterate type="el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7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mph" presetID="30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838080" y="1825560"/>
            <a:ext cx="11097720" cy="50320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600" spc="-1" strike="noStrike">
                <a:solidFill>
                  <a:srgbClr val="3f3423"/>
                </a:solidFill>
                <a:latin typeface="Arial"/>
              </a:rPr>
              <a:t>Źródła:</a:t>
            </a: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600" spc="-1" strike="noStrike" u="sng">
                <a:solidFill>
                  <a:srgbClr val="968032"/>
                </a:solidFill>
                <a:uFillTx/>
                <a:latin typeface="Arial"/>
                <a:hlinkClick r:id="rId1"/>
              </a:rPr>
              <a:t>https://dorastajznami.org/prawa-i-obowiazki/?gclid=Cj0KCQiA14WdBhD8ARIsANao07jCwWReovsZU4Qq7F-GWscMg5EKCphTVKIde5LuCC1hFrUfBu-hsI4aAjnBEALw_wcB</a:t>
            </a: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600" spc="-1" strike="noStrike" u="sng">
                <a:solidFill>
                  <a:srgbClr val="968032"/>
                </a:solidFill>
                <a:uFillTx/>
                <a:latin typeface="Arial"/>
                <a:hlinkClick r:id="rId2"/>
              </a:rPr>
              <a:t>https://www.edukator.pl/resources/page/oto-ja/4237</a:t>
            </a: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600" spc="-1" strike="noStrike">
                <a:solidFill>
                  <a:srgbClr val="3f3423"/>
                </a:solidFill>
                <a:latin typeface="Arial"/>
              </a:rPr>
              <a:t>  </a:t>
            </a:r>
            <a:r>
              <a:rPr b="0" lang="pl-PL" sz="1600" spc="-1" strike="noStrike">
                <a:solidFill>
                  <a:srgbClr val="3f3423"/>
                </a:solidFill>
                <a:latin typeface="Arial"/>
              </a:rPr>
              <a:t>Dziękuję za uwagę</a:t>
            </a: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600" spc="-1" strike="noStrike">
                <a:solidFill>
                  <a:srgbClr val="3f3423"/>
                </a:solidFill>
                <a:latin typeface="Arial"/>
              </a:rPr>
              <a:t>Patryk Podymniak</a:t>
            </a:r>
            <a:endParaRPr b="0" lang="pl-PL" sz="16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CustomShape 2"/>
          <p:cNvSpPr/>
          <p:nvPr/>
        </p:nvSpPr>
        <p:spPr>
          <a:xfrm rot="10800000">
            <a:off x="693000" y="-2880"/>
            <a:ext cx="1325880" cy="597240"/>
          </a:xfrm>
          <a:custGeom>
            <a:avLst/>
            <a:gdLst/>
            <a:ahLst/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rgbClr val="595959"/>
                </a:solidFill>
                <a:latin typeface="AvenirNext LT Pro Medium"/>
              </a:rPr>
              <a:t>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10439280" y="6172200"/>
            <a:ext cx="1481760" cy="678960"/>
          </a:xfrm>
          <a:custGeom>
            <a:avLst/>
            <a:gdLst/>
            <a:ahLst/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rgbClr val="595959"/>
                </a:solidFill>
                <a:latin typeface="AvenirNext LT Pro Medium"/>
              </a:rPr>
              <a:t>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7977240" y="5197320"/>
            <a:ext cx="4211280" cy="1660320"/>
          </a:xfrm>
          <a:custGeom>
            <a:avLst/>
            <a:gdLst/>
            <a:ahLst/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65" name="Group 5"/>
          <p:cNvGrpSpPr/>
          <p:nvPr/>
        </p:nvGrpSpPr>
        <p:grpSpPr>
          <a:xfrm>
            <a:off x="10800" y="15120"/>
            <a:ext cx="2198520" cy="3330720"/>
            <a:chOff x="10800" y="15120"/>
            <a:chExt cx="2198520" cy="3330720"/>
          </a:xfrm>
        </p:grpSpPr>
        <p:sp>
          <p:nvSpPr>
            <p:cNvPr id="166" name="CustomShape 6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CustomShape 7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CustomShape 8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CustomShape 9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CustomShape 10"/>
            <p:cNvSpPr/>
            <p:nvPr/>
          </p:nvSpPr>
          <p:spPr>
            <a:xfrm>
              <a:off x="18720" y="54396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CustomShape 11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CustomShape 12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73" name="Group 13"/>
          <p:cNvGrpSpPr/>
          <p:nvPr/>
        </p:nvGrpSpPr>
        <p:grpSpPr>
          <a:xfrm>
            <a:off x="8610480" y="3276720"/>
            <a:ext cx="3529080" cy="3580920"/>
            <a:chOff x="8610480" y="3276720"/>
            <a:chExt cx="3529080" cy="3580920"/>
          </a:xfrm>
        </p:grpSpPr>
        <p:sp>
          <p:nvSpPr>
            <p:cNvPr id="174" name="CustomShape 14"/>
            <p:cNvSpPr/>
            <p:nvPr/>
          </p:nvSpPr>
          <p:spPr>
            <a:xfrm>
              <a:off x="8610480" y="3276720"/>
              <a:ext cx="3515760" cy="3565080"/>
            </a:xfrm>
            <a:custGeom>
              <a:avLst/>
              <a:gdLst/>
              <a:ahLst/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CustomShape 15"/>
            <p:cNvSpPr/>
            <p:nvPr/>
          </p:nvSpPr>
          <p:spPr>
            <a:xfrm>
              <a:off x="8861040" y="4186080"/>
              <a:ext cx="3265200" cy="2667600"/>
            </a:xfrm>
            <a:custGeom>
              <a:avLst/>
              <a:gdLst/>
              <a:ahLst/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CustomShape 16"/>
            <p:cNvSpPr/>
            <p:nvPr/>
          </p:nvSpPr>
          <p:spPr>
            <a:xfrm>
              <a:off x="11885040" y="6677640"/>
              <a:ext cx="254520" cy="177480"/>
            </a:xfrm>
            <a:custGeom>
              <a:avLst/>
              <a:gdLst/>
              <a:ahLst/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CustomShape 17"/>
            <p:cNvSpPr/>
            <p:nvPr/>
          </p:nvSpPr>
          <p:spPr>
            <a:xfrm>
              <a:off x="11531160" y="6516720"/>
              <a:ext cx="583920" cy="340200"/>
            </a:xfrm>
            <a:custGeom>
              <a:avLst/>
              <a:gdLst/>
              <a:ahLst/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CustomShape 18"/>
            <p:cNvSpPr/>
            <p:nvPr/>
          </p:nvSpPr>
          <p:spPr>
            <a:xfrm>
              <a:off x="9536400" y="5460480"/>
              <a:ext cx="2589840" cy="1380240"/>
            </a:xfrm>
            <a:custGeom>
              <a:avLst/>
              <a:gdLst/>
              <a:ahLst/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CustomShape 19"/>
            <p:cNvSpPr/>
            <p:nvPr/>
          </p:nvSpPr>
          <p:spPr>
            <a:xfrm>
              <a:off x="9317160" y="5113080"/>
              <a:ext cx="2822040" cy="1744560"/>
            </a:xfrm>
            <a:custGeom>
              <a:avLst/>
              <a:gdLst/>
              <a:ahLst/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CustomShape 20"/>
            <p:cNvSpPr/>
            <p:nvPr/>
          </p:nvSpPr>
          <p:spPr>
            <a:xfrm>
              <a:off x="9136080" y="4664160"/>
              <a:ext cx="2990160" cy="2190960"/>
            </a:xfrm>
            <a:custGeom>
              <a:avLst/>
              <a:gdLst/>
              <a:ahLst/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7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1" name="CustomShape 2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2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3" name="Symbol zastępczy zawartości 4" descr="Uczeń wykonujący eksperyment na zajęciach z laboratorium naukowego z szklanym szkłem"/>
          <p:cNvPicPr/>
          <p:nvPr/>
        </p:nvPicPr>
        <p:blipFill>
          <a:blip r:embed="rId1"/>
          <a:srcRect l="0" t="6178" r="0" b="9549"/>
          <a:stretch/>
        </p:blipFill>
        <p:spPr>
          <a:xfrm>
            <a:off x="0" y="0"/>
            <a:ext cx="12188520" cy="685620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23"/>
          <p:cNvSpPr/>
          <p:nvPr/>
        </p:nvSpPr>
        <p:spPr>
          <a:xfrm rot="16200000">
            <a:off x="0" y="360"/>
            <a:ext cx="6857640" cy="6857640"/>
          </a:xfrm>
          <a:prstGeom prst="rect">
            <a:avLst/>
          </a:prstGeom>
          <a:gradFill rotWithShape="0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TextShape 24"/>
          <p:cNvSpPr txBox="1"/>
          <p:nvPr/>
        </p:nvSpPr>
        <p:spPr>
          <a:xfrm>
            <a:off x="1005480" y="565920"/>
            <a:ext cx="4957920" cy="3754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ffffff"/>
                </a:solidFill>
                <a:latin typeface="Sagona Book"/>
              </a:rPr>
              <a:t>Uczeń</a:t>
            </a:r>
            <a:endParaRPr b="0" lang="pl-PL" sz="5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6" name="Group 25"/>
          <p:cNvGrpSpPr/>
          <p:nvPr/>
        </p:nvGrpSpPr>
        <p:grpSpPr>
          <a:xfrm>
            <a:off x="10800" y="15120"/>
            <a:ext cx="2198520" cy="3330720"/>
            <a:chOff x="10800" y="15120"/>
            <a:chExt cx="2198520" cy="3330720"/>
          </a:xfrm>
        </p:grpSpPr>
        <p:sp>
          <p:nvSpPr>
            <p:cNvPr id="187" name="CustomShape 26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" name="CustomShape 27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CustomShape 28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CustomShape 29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CustomShape 30"/>
            <p:cNvSpPr/>
            <p:nvPr/>
          </p:nvSpPr>
          <p:spPr>
            <a:xfrm>
              <a:off x="18720" y="54396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CustomShape 31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CustomShape 32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bg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94" name="Group 33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195" name="Group 34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196" name="CustomShape 35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7" name="CustomShape 36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8" name="CustomShape 37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9" name="CustomShape 38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0" name="CustomShape 39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1" name="CustomShape 40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2" name="CustomShape 41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03" name="CustomShape 42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6" name="Group 3"/>
          <p:cNvGrpSpPr/>
          <p:nvPr/>
        </p:nvGrpSpPr>
        <p:grpSpPr>
          <a:xfrm>
            <a:off x="10800" y="-2880"/>
            <a:ext cx="2198520" cy="3348720"/>
            <a:chOff x="10800" y="-2880"/>
            <a:chExt cx="2198520" cy="3348720"/>
          </a:xfrm>
        </p:grpSpPr>
        <p:sp>
          <p:nvSpPr>
            <p:cNvPr id="207" name="CustomShape 4"/>
            <p:cNvSpPr/>
            <p:nvPr/>
          </p:nvSpPr>
          <p:spPr>
            <a:xfrm rot="10800000">
              <a:off x="693000" y="-2880"/>
              <a:ext cx="1325880" cy="597240"/>
            </a:xfrm>
            <a:custGeom>
              <a:avLst/>
              <a:gdLst/>
              <a:ahLst/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CustomShape 9"/>
            <p:cNvSpPr/>
            <p:nvPr/>
          </p:nvSpPr>
          <p:spPr>
            <a:xfrm>
              <a:off x="18720" y="54360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15" name="TextShape 12"/>
          <p:cNvSpPr txBox="1"/>
          <p:nvPr/>
        </p:nvSpPr>
        <p:spPr>
          <a:xfrm>
            <a:off x="1198080" y="559800"/>
            <a:ext cx="4390560" cy="166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Shape 13"/>
          <p:cNvSpPr txBox="1"/>
          <p:nvPr/>
        </p:nvSpPr>
        <p:spPr>
          <a:xfrm>
            <a:off x="1222560" y="1564560"/>
            <a:ext cx="4390200" cy="37281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Na wstępie warto zaznaczyć, że nie istnieje jeden akt prawny, w którym zawarte są wszystkie prawa i obowiązki uczniów. Wynikają one z połączenia regulacji prawnych zawartych w Konstytucji RP, ustawach, rozporządzeniach, statutach poszczególnych placówek oświatowych, a także z norm prawa międzynarodowego.</a:t>
            </a:r>
            <a:br/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  <p:pic>
        <p:nvPicPr>
          <p:cNvPr id="217" name="Obraz 4" descr="Formuły napisane na tablicach"/>
          <p:cNvPicPr/>
          <p:nvPr/>
        </p:nvPicPr>
        <p:blipFill>
          <a:blip r:embed="rId1"/>
          <a:srcRect l="23204" t="0" r="16501" b="-2"/>
          <a:stretch/>
        </p:blipFill>
        <p:spPr>
          <a:xfrm>
            <a:off x="5996520" y="0"/>
            <a:ext cx="6194880" cy="6857640"/>
          </a:xfrm>
          <a:prstGeom prst="rect">
            <a:avLst/>
          </a:prstGeom>
          <a:ln w="0">
            <a:noFill/>
          </a:ln>
        </p:spPr>
      </p:pic>
      <p:grpSp>
        <p:nvGrpSpPr>
          <p:cNvPr id="218" name="Group 14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219" name="Group 15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220" name="CustomShape 16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1" name="CustomShape 17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2" name="CustomShape 18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3" name="CustomShape 19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4" name="CustomShape 20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5" name="CustomShape 21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6" name="CustomShape 22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27" name="CustomShape 23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30" name="Group 3"/>
          <p:cNvGrpSpPr/>
          <p:nvPr/>
        </p:nvGrpSpPr>
        <p:grpSpPr>
          <a:xfrm>
            <a:off x="10800" y="-2880"/>
            <a:ext cx="2198520" cy="3348720"/>
            <a:chOff x="10800" y="-2880"/>
            <a:chExt cx="2198520" cy="3348720"/>
          </a:xfrm>
        </p:grpSpPr>
        <p:sp>
          <p:nvSpPr>
            <p:cNvPr id="231" name="CustomShape 4"/>
            <p:cNvSpPr/>
            <p:nvPr/>
          </p:nvSpPr>
          <p:spPr>
            <a:xfrm rot="10800000">
              <a:off x="693000" y="-2880"/>
              <a:ext cx="1325880" cy="597240"/>
            </a:xfrm>
            <a:custGeom>
              <a:avLst/>
              <a:gdLst/>
              <a:ahLst/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9"/>
            <p:cNvSpPr/>
            <p:nvPr/>
          </p:nvSpPr>
          <p:spPr>
            <a:xfrm>
              <a:off x="18720" y="54360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9" name="TextShape 12"/>
          <p:cNvSpPr txBox="1"/>
          <p:nvPr/>
        </p:nvSpPr>
        <p:spPr>
          <a:xfrm>
            <a:off x="1000080" y="15120"/>
            <a:ext cx="4390560" cy="1871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3f3423"/>
                </a:solidFill>
                <a:latin typeface="Sagona Book"/>
              </a:rPr>
              <a:t>Najważniejsze prawa ucznia</a:t>
            </a:r>
            <a:endParaRPr b="0" lang="pl-PL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extShape 13"/>
          <p:cNvSpPr txBox="1"/>
          <p:nvPr/>
        </p:nvSpPr>
        <p:spPr>
          <a:xfrm>
            <a:off x="295920" y="1680840"/>
            <a:ext cx="5494320" cy="49964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Prawo do bezpłatnej i powszechnej nauki.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Prawo do zapoznania się z programem nauczania, z jego treścią, celem i stawianymi wymaganiami.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Prawo do jawnej i umotywowanej oceny postępów w nauce i zachowaniu.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Prawo do zapewnienia przez szkołę warunków do rozwoju.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Prawo do informacji i sprawiedliwej oceny.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</a:pP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  <p:pic>
        <p:nvPicPr>
          <p:cNvPr id="241" name="Symbol zastępczy zawartości 10" descr="Sekcja książek prawa w bibliotece"/>
          <p:cNvPicPr/>
          <p:nvPr/>
        </p:nvPicPr>
        <p:blipFill>
          <a:blip r:embed="rId1"/>
          <a:srcRect l="25771" t="0" r="13930" b="0"/>
          <a:stretch/>
        </p:blipFill>
        <p:spPr>
          <a:xfrm>
            <a:off x="5996520" y="0"/>
            <a:ext cx="6194880" cy="6857640"/>
          </a:xfrm>
          <a:prstGeom prst="rect">
            <a:avLst/>
          </a:prstGeom>
          <a:ln w="0">
            <a:noFill/>
          </a:ln>
        </p:spPr>
      </p:pic>
      <p:grpSp>
        <p:nvGrpSpPr>
          <p:cNvPr id="242" name="Group 14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243" name="Group 15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244" name="CustomShape 16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5" name="CustomShape 17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6" name="CustomShape 18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7" name="CustomShape 19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8" name="CustomShape 20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9" name="CustomShape 21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0" name="CustomShape 22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51" name="CustomShape 23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54" name="Group 3"/>
          <p:cNvGrpSpPr/>
          <p:nvPr/>
        </p:nvGrpSpPr>
        <p:grpSpPr>
          <a:xfrm>
            <a:off x="10800" y="-2880"/>
            <a:ext cx="2198520" cy="3348720"/>
            <a:chOff x="10800" y="-2880"/>
            <a:chExt cx="2198520" cy="3348720"/>
          </a:xfrm>
        </p:grpSpPr>
        <p:sp>
          <p:nvSpPr>
            <p:cNvPr id="255" name="CustomShape 4"/>
            <p:cNvSpPr/>
            <p:nvPr/>
          </p:nvSpPr>
          <p:spPr>
            <a:xfrm rot="10800000">
              <a:off x="693000" y="-2880"/>
              <a:ext cx="1325880" cy="597240"/>
            </a:xfrm>
            <a:custGeom>
              <a:avLst/>
              <a:gdLst/>
              <a:ahLst/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6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7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CustomShape 9"/>
            <p:cNvSpPr/>
            <p:nvPr/>
          </p:nvSpPr>
          <p:spPr>
            <a:xfrm>
              <a:off x="18720" y="54360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3" name="TextShape 12"/>
          <p:cNvSpPr txBox="1"/>
          <p:nvPr/>
        </p:nvSpPr>
        <p:spPr>
          <a:xfrm>
            <a:off x="407880" y="180360"/>
            <a:ext cx="4557240" cy="1330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1000"/>
          </a:bodyPr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3f3423"/>
                </a:solidFill>
                <a:latin typeface="Sagona Book"/>
              </a:rPr>
              <a:t>Obowiązki ucznia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Shape 13"/>
          <p:cNvSpPr txBox="1"/>
          <p:nvPr/>
        </p:nvSpPr>
        <p:spPr>
          <a:xfrm>
            <a:off x="427320" y="1848600"/>
            <a:ext cx="5330160" cy="48286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Obowiązek nauki do 18. roku życia.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Uczęszczanie na zajęcia edukacyjne, bycie przygotowanym do zajęć (niespóźnianie się na lekcje, terminowe usprawiedliwianie nieobecności, aktywny udział w zajęciach)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Estetyczny ubiór i powierzchowność.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Godne reprezentowanie szkoły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Dbałość o mienie szkoły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</a:pP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  <p:pic>
        <p:nvPicPr>
          <p:cNvPr id="26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5978160" y="1180080"/>
            <a:ext cx="6200280" cy="3708360"/>
          </a:xfrm>
          <a:prstGeom prst="rect">
            <a:avLst/>
          </a:prstGeom>
          <a:ln w="0">
            <a:noFill/>
          </a:ln>
        </p:spPr>
      </p:pic>
      <p:grpSp>
        <p:nvGrpSpPr>
          <p:cNvPr id="266" name="Group 14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sp>
          <p:nvSpPr>
            <p:cNvPr id="267" name="CustomShape 15"/>
            <p:cNvSpPr/>
            <p:nvPr/>
          </p:nvSpPr>
          <p:spPr>
            <a:xfrm>
              <a:off x="10439280" y="6178680"/>
              <a:ext cx="1481760" cy="678960"/>
            </a:xfrm>
            <a:custGeom>
              <a:avLst/>
              <a:gdLst/>
              <a:ahLst/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268" name="Group 16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269" name="CustomShape 17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0" name="CustomShape 18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1" name="CustomShape 19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2" name="CustomShape 20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3" name="CustomShape 21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4" name="CustomShape 22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5" name="CustomShape 23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76" name="CustomShape 24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0" dur="6208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1" restart="whenNotActive" nodeType="interactiveSeq" fill="hold">
                <p:stCondLst>
                  <p:cond delay="0" evt="onClick">
                    <p:tgtEl>
                      <p:spTgt spid="265"/>
                    </p:tgtEl>
                  </p:cond>
                </p:stCondLst>
                <p:childTnLst>
                  <p:par>
                    <p:cTn id="22" fill="hold">
                      <p:stCondLst>
                        <p:cond delay="0" evt="onClick">
                          <p:tgtEl>
                            <p:spTgt spid="265"/>
                          </p:tgtEl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3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0" name="Symbol zastępczy zawartości 8" descr="Nastolatek pracujący nad projektem elektronicznym"/>
          <p:cNvPicPr/>
          <p:nvPr/>
        </p:nvPicPr>
        <p:blipFill>
          <a:blip r:embed="rId1">
            <a:alphaModFix amt="60000"/>
          </a:blip>
          <a:srcRect l="0" t="7864" r="-2" b="7864"/>
          <a:stretch/>
        </p:blipFill>
        <p:spPr>
          <a:xfrm>
            <a:off x="0" y="0"/>
            <a:ext cx="121885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281" name="Group 4"/>
          <p:cNvGrpSpPr/>
          <p:nvPr/>
        </p:nvGrpSpPr>
        <p:grpSpPr>
          <a:xfrm>
            <a:off x="10800" y="15120"/>
            <a:ext cx="2198520" cy="3330720"/>
            <a:chOff x="10800" y="15120"/>
            <a:chExt cx="2198520" cy="3330720"/>
          </a:xfrm>
        </p:grpSpPr>
        <p:sp>
          <p:nvSpPr>
            <p:cNvPr id="282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9"/>
            <p:cNvSpPr/>
            <p:nvPr/>
          </p:nvSpPr>
          <p:spPr>
            <a:xfrm>
              <a:off x="18720" y="54396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9" name="TextShape 12"/>
          <p:cNvSpPr txBox="1"/>
          <p:nvPr/>
        </p:nvSpPr>
        <p:spPr>
          <a:xfrm>
            <a:off x="1198080" y="726120"/>
            <a:ext cx="4794840" cy="5018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Sagona Book"/>
              </a:rPr>
              <a:t>Dziecko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0" name="Group 13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291" name="Group 14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292" name="CustomShape 15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3" name="CustomShape 16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4" name="CustomShape 17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5" name="CustomShape 18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6" name="CustomShape 19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7" name="CustomShape 20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8" name="CustomShape 21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99" name="CustomShape 22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00" name="TextShape 23"/>
          <p:cNvSpPr txBox="1"/>
          <p:nvPr/>
        </p:nvSpPr>
        <p:spPr>
          <a:xfrm>
            <a:off x="6195240" y="726480"/>
            <a:ext cx="4977720" cy="5016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pl-PL" sz="2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3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4" name="Obraz 4" descr="Obraz zawierający niebo, zewnętrzne&#10;&#10;Opis wygenerowany automatycznie"/>
          <p:cNvPicPr/>
          <p:nvPr/>
        </p:nvPicPr>
        <p:blipFill>
          <a:blip r:embed="rId1">
            <a:alphaModFix amt="60000"/>
          </a:blip>
          <a:srcRect l="0" t="2789" r="0" b="12938"/>
          <a:stretch/>
        </p:blipFill>
        <p:spPr>
          <a:xfrm>
            <a:off x="0" y="0"/>
            <a:ext cx="121885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305" name="Group 4"/>
          <p:cNvGrpSpPr/>
          <p:nvPr/>
        </p:nvGrpSpPr>
        <p:grpSpPr>
          <a:xfrm>
            <a:off x="10800" y="15120"/>
            <a:ext cx="2198520" cy="3330720"/>
            <a:chOff x="10800" y="15120"/>
            <a:chExt cx="2198520" cy="3330720"/>
          </a:xfrm>
        </p:grpSpPr>
        <p:sp>
          <p:nvSpPr>
            <p:cNvPr id="306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9"/>
            <p:cNvSpPr/>
            <p:nvPr/>
          </p:nvSpPr>
          <p:spPr>
            <a:xfrm>
              <a:off x="18720" y="54396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bg2">
                  <a:alpha val="35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13" name="TextShape 12"/>
          <p:cNvSpPr txBox="1"/>
          <p:nvPr/>
        </p:nvSpPr>
        <p:spPr>
          <a:xfrm>
            <a:off x="1198080" y="726120"/>
            <a:ext cx="4794840" cy="5018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4" name="Group 13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315" name="Group 14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316" name="CustomShape 15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7" name="CustomShape 16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8" name="CustomShape 17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9" name="CustomShape 18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0" name="CustomShape 19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1" name="CustomShape 20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2" name="CustomShape 21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bg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23" name="CustomShape 22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24" name="TextShape 23"/>
          <p:cNvSpPr txBox="1"/>
          <p:nvPr/>
        </p:nvSpPr>
        <p:spPr>
          <a:xfrm>
            <a:off x="919080" y="919800"/>
            <a:ext cx="4977720" cy="5016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800" spc="-1" strike="noStrike">
                <a:solidFill>
                  <a:srgbClr val="ffffff"/>
                </a:solidFill>
                <a:latin typeface="Arial"/>
              </a:rPr>
              <a:t>Każdemu dziecku, niezależnie od koloru skóry, wyznania czy pochodzenia, przysługują takie same prawa - prawa dziecka. Najważniejszym dokumentem dotyczącym praw dziecka jest Konwencja o prawach dziecka uchwalona w 1989 roku przez Zgromadzenie Ogólne Organizacji Narodów Zjednoczonych i ratyfikowana przez Polskę w 1991 roku.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27" name="Group 3"/>
          <p:cNvGrpSpPr/>
          <p:nvPr/>
        </p:nvGrpSpPr>
        <p:grpSpPr>
          <a:xfrm>
            <a:off x="10800" y="-2880"/>
            <a:ext cx="2198520" cy="3348720"/>
            <a:chOff x="10800" y="-2880"/>
            <a:chExt cx="2198520" cy="3348720"/>
          </a:xfrm>
        </p:grpSpPr>
        <p:sp>
          <p:nvSpPr>
            <p:cNvPr id="328" name="CustomShape 4"/>
            <p:cNvSpPr/>
            <p:nvPr/>
          </p:nvSpPr>
          <p:spPr>
            <a:xfrm rot="10800000">
              <a:off x="693000" y="-2880"/>
              <a:ext cx="1325880" cy="597240"/>
            </a:xfrm>
            <a:custGeom>
              <a:avLst/>
              <a:gdLst/>
              <a:ahLst/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29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9"/>
            <p:cNvSpPr/>
            <p:nvPr/>
          </p:nvSpPr>
          <p:spPr>
            <a:xfrm>
              <a:off x="18720" y="54360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6" name="TextShape 12"/>
          <p:cNvSpPr txBox="1"/>
          <p:nvPr/>
        </p:nvSpPr>
        <p:spPr>
          <a:xfrm>
            <a:off x="833760" y="81720"/>
            <a:ext cx="4390560" cy="166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3f3423"/>
                </a:solidFill>
                <a:latin typeface="Sagona Book"/>
              </a:rPr>
              <a:t>Najważniejsze prawa dziecka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TextShape 13"/>
          <p:cNvSpPr txBox="1"/>
          <p:nvPr/>
        </p:nvSpPr>
        <p:spPr>
          <a:xfrm>
            <a:off x="295560" y="1706760"/>
            <a:ext cx="5494320" cy="48387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Nikt nie ma prawa dziecka zmuszać do czegokolwiek, a szczególnie do zrobienia czegoś złego.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Nikt nie ma prawa dziecka poniżać, krzywdzić, bić, wyzywać.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Dziecko ma prawo otrzymać w potrzebie pomoc i opiekę.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Dziecko ma prawo do własnego zdania.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Dziecko ma prawo do tajemnic.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</a:pP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  <p:pic>
        <p:nvPicPr>
          <p:cNvPr id="338" name="Symbol zastępczy zawartości 4" descr="Posąg na szczycie budynku"/>
          <p:cNvPicPr/>
          <p:nvPr/>
        </p:nvPicPr>
        <p:blipFill>
          <a:blip r:embed="rId1"/>
          <a:srcRect l="28119" t="0" r="11584" b="0"/>
          <a:stretch/>
        </p:blipFill>
        <p:spPr>
          <a:xfrm>
            <a:off x="5996520" y="0"/>
            <a:ext cx="6194880" cy="6857640"/>
          </a:xfrm>
          <a:prstGeom prst="rect">
            <a:avLst/>
          </a:prstGeom>
          <a:ln w="0">
            <a:noFill/>
          </a:ln>
        </p:spPr>
      </p:pic>
      <p:grpSp>
        <p:nvGrpSpPr>
          <p:cNvPr id="339" name="Group 14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340" name="Group 15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341" name="CustomShape 16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2" name="CustomShape 17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3" name="CustomShape 18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4" name="CustomShape 19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5" name="CustomShape 20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6" name="CustomShape 21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7" name="CustomShape 22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48" name="CustomShape 23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CustomShape 2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51" name="Group 3"/>
          <p:cNvGrpSpPr/>
          <p:nvPr/>
        </p:nvGrpSpPr>
        <p:grpSpPr>
          <a:xfrm>
            <a:off x="10800" y="-2880"/>
            <a:ext cx="2198520" cy="3348720"/>
            <a:chOff x="10800" y="-2880"/>
            <a:chExt cx="2198520" cy="3348720"/>
          </a:xfrm>
        </p:grpSpPr>
        <p:sp>
          <p:nvSpPr>
            <p:cNvPr id="352" name="CustomShape 4"/>
            <p:cNvSpPr/>
            <p:nvPr/>
          </p:nvSpPr>
          <p:spPr>
            <a:xfrm rot="10800000">
              <a:off x="693000" y="-2880"/>
              <a:ext cx="1325880" cy="597240"/>
            </a:xfrm>
            <a:custGeom>
              <a:avLst/>
              <a:gdLst/>
              <a:ahLst/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3" name="CustomShape 5"/>
            <p:cNvSpPr/>
            <p:nvPr/>
          </p:nvSpPr>
          <p:spPr>
            <a:xfrm>
              <a:off x="19440" y="15120"/>
              <a:ext cx="2189880" cy="3330720"/>
            </a:xfrm>
            <a:custGeom>
              <a:avLst/>
              <a:gdLst/>
              <a:ahLst/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CustomShape 6"/>
            <p:cNvSpPr/>
            <p:nvPr/>
          </p:nvSpPr>
          <p:spPr>
            <a:xfrm>
              <a:off x="10800" y="15120"/>
              <a:ext cx="1978200" cy="3074760"/>
            </a:xfrm>
            <a:custGeom>
              <a:avLst/>
              <a:gdLst/>
              <a:ahLst/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7"/>
            <p:cNvSpPr/>
            <p:nvPr/>
          </p:nvSpPr>
          <p:spPr>
            <a:xfrm>
              <a:off x="25200" y="15120"/>
              <a:ext cx="1565640" cy="2737080"/>
            </a:xfrm>
            <a:custGeom>
              <a:avLst/>
              <a:gdLst/>
              <a:ahLst/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CustomShape 8"/>
            <p:cNvSpPr/>
            <p:nvPr/>
          </p:nvSpPr>
          <p:spPr>
            <a:xfrm>
              <a:off x="10800" y="15120"/>
              <a:ext cx="1368000" cy="2644560"/>
            </a:xfrm>
            <a:custGeom>
              <a:avLst/>
              <a:gdLst/>
              <a:ahLst/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CustomShape 9"/>
            <p:cNvSpPr/>
            <p:nvPr/>
          </p:nvSpPr>
          <p:spPr>
            <a:xfrm>
              <a:off x="18720" y="543600"/>
              <a:ext cx="493920" cy="1905120"/>
            </a:xfrm>
            <a:custGeom>
              <a:avLst/>
              <a:gdLst/>
              <a:ahLst/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CustomShape 10"/>
            <p:cNvSpPr/>
            <p:nvPr/>
          </p:nvSpPr>
          <p:spPr>
            <a:xfrm>
              <a:off x="10800" y="672120"/>
              <a:ext cx="396720" cy="1689840"/>
            </a:xfrm>
            <a:custGeom>
              <a:avLst/>
              <a:gdLst/>
              <a:ahLst/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CustomShape 11"/>
            <p:cNvSpPr/>
            <p:nvPr/>
          </p:nvSpPr>
          <p:spPr>
            <a:xfrm>
              <a:off x="23040" y="881280"/>
              <a:ext cx="258480" cy="1336320"/>
            </a:xfrm>
            <a:custGeom>
              <a:avLst/>
              <a:gdLst/>
              <a:ahLst/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cap="rnd" w="9525">
              <a:solidFill>
                <a:schemeClr val="accent2">
                  <a:alpha val="50000"/>
                </a:schemeClr>
              </a:solidFill>
              <a:custDash>
                <a:ds d="8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60" name="TextShape 12"/>
          <p:cNvSpPr txBox="1"/>
          <p:nvPr/>
        </p:nvSpPr>
        <p:spPr>
          <a:xfrm>
            <a:off x="1114560" y="282600"/>
            <a:ext cx="4390560" cy="92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0000"/>
          </a:bodyPr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3f3423"/>
                </a:solidFill>
                <a:latin typeface="Sagona Book"/>
              </a:rPr>
              <a:t>Obowiązki dziecka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TextShape 13"/>
          <p:cNvSpPr txBox="1"/>
          <p:nvPr/>
        </p:nvSpPr>
        <p:spPr>
          <a:xfrm>
            <a:off x="295920" y="1474560"/>
            <a:ext cx="5479920" cy="53982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S</a:t>
            </a:r>
            <a:r>
              <a:rPr b="0" lang="en-US" sz="1800" spc="-1" strike="noStrike">
                <a:solidFill>
                  <a:srgbClr val="3f3423"/>
                </a:solidFill>
                <a:latin typeface="Arial"/>
              </a:rPr>
              <a:t>zanowanie rodziców</a:t>
            </a: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R</a:t>
            </a:r>
            <a:r>
              <a:rPr b="0" lang="en-US" sz="1800" spc="-1" strike="noStrike">
                <a:solidFill>
                  <a:srgbClr val="3f3423"/>
                </a:solidFill>
                <a:latin typeface="Arial"/>
              </a:rPr>
              <a:t>eagowanie na prośby</a:t>
            </a: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O</a:t>
            </a:r>
            <a:r>
              <a:rPr b="0" lang="en-US" sz="1800" spc="-1" strike="noStrike">
                <a:solidFill>
                  <a:srgbClr val="3f3423"/>
                </a:solidFill>
                <a:latin typeface="Arial"/>
              </a:rPr>
              <a:t>kazywanie wdzięczności</a:t>
            </a: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  <a:p>
            <a:pPr marL="343080" indent="-342720">
              <a:lnSpc>
                <a:spcPct val="110000"/>
              </a:lnSpc>
              <a:spcBef>
                <a:spcPts val="1001"/>
              </a:spcBef>
              <a:buClr>
                <a:srgbClr val="c3954d"/>
              </a:buClr>
              <a:buFont typeface="Sagona Book"/>
              <a:buAutoNum type="arabicPeriod"/>
            </a:pP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S</a:t>
            </a:r>
            <a:r>
              <a:rPr b="0" lang="en-US" sz="1800" spc="-1" strike="noStrike">
                <a:solidFill>
                  <a:srgbClr val="3f3423"/>
                </a:solidFill>
                <a:latin typeface="Arial"/>
              </a:rPr>
              <a:t>zanowanie pracy innych</a:t>
            </a:r>
            <a:r>
              <a:rPr b="0" lang="pl-PL" sz="1800" spc="-1" strike="noStrike">
                <a:solidFill>
                  <a:srgbClr val="3f3423"/>
                </a:solidFill>
                <a:latin typeface="Arial"/>
              </a:rPr>
              <a:t>.</a:t>
            </a:r>
            <a:endParaRPr b="0" lang="pl-PL" sz="1800" spc="-1" strike="noStrike">
              <a:solidFill>
                <a:srgbClr val="3f3423"/>
              </a:solidFill>
              <a:latin typeface="Arial"/>
            </a:endParaRPr>
          </a:p>
        </p:txBody>
      </p:sp>
      <p:pic>
        <p:nvPicPr>
          <p:cNvPr id="362" name="Symbol zastępczy zawartości 4" descr="Obraz zawierający podłoże, osoba"/>
          <p:cNvPicPr/>
          <p:nvPr/>
        </p:nvPicPr>
        <p:blipFill>
          <a:blip r:embed="rId1"/>
          <a:srcRect l="12912" t="0" r="14820" b="0"/>
          <a:stretch/>
        </p:blipFill>
        <p:spPr>
          <a:xfrm>
            <a:off x="5996520" y="0"/>
            <a:ext cx="6194880" cy="6857640"/>
          </a:xfrm>
          <a:prstGeom prst="rect">
            <a:avLst/>
          </a:prstGeom>
          <a:ln w="0">
            <a:noFill/>
          </a:ln>
        </p:spPr>
      </p:pic>
      <p:grpSp>
        <p:nvGrpSpPr>
          <p:cNvPr id="363" name="Group 14"/>
          <p:cNvGrpSpPr/>
          <p:nvPr/>
        </p:nvGrpSpPr>
        <p:grpSpPr>
          <a:xfrm>
            <a:off x="7980480" y="3276720"/>
            <a:ext cx="4211280" cy="3580920"/>
            <a:chOff x="7980480" y="3276720"/>
            <a:chExt cx="4211280" cy="3580920"/>
          </a:xfrm>
        </p:grpSpPr>
        <p:grpSp>
          <p:nvGrpSpPr>
            <p:cNvPr id="364" name="Group 15"/>
            <p:cNvGrpSpPr/>
            <p:nvPr/>
          </p:nvGrpSpPr>
          <p:grpSpPr>
            <a:xfrm>
              <a:off x="8662680" y="3276720"/>
              <a:ext cx="3529080" cy="3580920"/>
              <a:chOff x="8662680" y="3276720"/>
              <a:chExt cx="3529080" cy="3580920"/>
            </a:xfrm>
          </p:grpSpPr>
          <p:sp>
            <p:nvSpPr>
              <p:cNvPr id="365" name="CustomShape 16"/>
              <p:cNvSpPr/>
              <p:nvPr/>
            </p:nvSpPr>
            <p:spPr>
              <a:xfrm>
                <a:off x="8662680" y="3276720"/>
                <a:ext cx="3515760" cy="3565080"/>
              </a:xfrm>
              <a:custGeom>
                <a:avLst/>
                <a:gdLst/>
                <a:ahLst/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6" name="CustomShape 17"/>
              <p:cNvSpPr/>
              <p:nvPr/>
            </p:nvSpPr>
            <p:spPr>
              <a:xfrm>
                <a:off x="8913240" y="4186080"/>
                <a:ext cx="3265200" cy="2667600"/>
              </a:xfrm>
              <a:custGeom>
                <a:avLst/>
                <a:gdLst/>
                <a:ahLst/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7" name="CustomShape 18"/>
              <p:cNvSpPr/>
              <p:nvPr/>
            </p:nvSpPr>
            <p:spPr>
              <a:xfrm>
                <a:off x="11937240" y="6677640"/>
                <a:ext cx="254520" cy="177480"/>
              </a:xfrm>
              <a:custGeom>
                <a:avLst/>
                <a:gdLst/>
                <a:ahLst/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8" name="CustomShape 19"/>
              <p:cNvSpPr/>
              <p:nvPr/>
            </p:nvSpPr>
            <p:spPr>
              <a:xfrm>
                <a:off x="11583360" y="6516720"/>
                <a:ext cx="583920" cy="340200"/>
              </a:xfrm>
              <a:custGeom>
                <a:avLst/>
                <a:gdLst/>
                <a:ahLst/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9" name="CustomShape 20"/>
              <p:cNvSpPr/>
              <p:nvPr/>
            </p:nvSpPr>
            <p:spPr>
              <a:xfrm>
                <a:off x="9588600" y="5460480"/>
                <a:ext cx="2589840" cy="1380240"/>
              </a:xfrm>
              <a:custGeom>
                <a:avLst/>
                <a:gdLst/>
                <a:ahLst/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0" name="CustomShape 21"/>
              <p:cNvSpPr/>
              <p:nvPr/>
            </p:nvSpPr>
            <p:spPr>
              <a:xfrm>
                <a:off x="9369360" y="5113080"/>
                <a:ext cx="2822040" cy="1744560"/>
              </a:xfrm>
              <a:custGeom>
                <a:avLst/>
                <a:gdLst/>
                <a:ahLst/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1" name="CustomShape 22"/>
              <p:cNvSpPr/>
              <p:nvPr/>
            </p:nvSpPr>
            <p:spPr>
              <a:xfrm>
                <a:off x="9188280" y="4664160"/>
                <a:ext cx="2990160" cy="2190960"/>
              </a:xfrm>
              <a:custGeom>
                <a:avLst/>
                <a:gdLst/>
                <a:ahLst/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cap="rnd" w="9525">
                <a:solidFill>
                  <a:schemeClr val="accent2">
                    <a:alpha val="35000"/>
                  </a:schemeClr>
                </a:solidFill>
                <a:custDash>
                  <a:ds d="8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72" name="CustomShape 23"/>
            <p:cNvSpPr/>
            <p:nvPr/>
          </p:nvSpPr>
          <p:spPr>
            <a:xfrm>
              <a:off x="7980480" y="5197320"/>
              <a:ext cx="4211280" cy="1660320"/>
            </a:xfrm>
            <a:custGeom>
              <a:avLst/>
              <a:gdLst/>
              <a:ahLst/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f3423"/>
      </a:dk2>
      <a:lt2>
        <a:srgbClr val="e8e2e6"/>
      </a:lt2>
      <a:accent1>
        <a:srgbClr val="47b666"/>
      </a:accent1>
      <a:accent2>
        <a:srgbClr val="4bb13b"/>
      </a:accent2>
      <a:accent3>
        <a:srgbClr val="80af45"/>
      </a:accent3>
      <a:accent4>
        <a:srgbClr val="a3a637"/>
      </a:accent4>
      <a:accent5>
        <a:srgbClr val="c3954d"/>
      </a:accent5>
      <a:accent6>
        <a:srgbClr val="b1523b"/>
      </a:accent6>
      <a:hlink>
        <a:srgbClr val="968032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f3423"/>
      </a:dk2>
      <a:lt2>
        <a:srgbClr val="e8e2e6"/>
      </a:lt2>
      <a:accent1>
        <a:srgbClr val="47b666"/>
      </a:accent1>
      <a:accent2>
        <a:srgbClr val="4bb13b"/>
      </a:accent2>
      <a:accent3>
        <a:srgbClr val="80af45"/>
      </a:accent3>
      <a:accent4>
        <a:srgbClr val="a3a637"/>
      </a:accent4>
      <a:accent5>
        <a:srgbClr val="c3954d"/>
      </a:accent5>
      <a:accent6>
        <a:srgbClr val="b1523b"/>
      </a:accent6>
      <a:hlink>
        <a:srgbClr val="968032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Application>LibreOffice/7.0.0.3$Windows_X86_64 LibreOffice_project/8061b3e9204bef6b321a21033174034a5e2ea88e</Application>
  <Words>318</Words>
  <Paragraphs>40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2022-12-20T18:20:50Z</dcterms:created>
  <dc:creator>Patryk</dc:creator>
  <dc:description/>
  <dc:language>pl-PL</dc:language>
  <cp:lastModifiedBy>Patryk</cp:lastModifiedBy>
  <dcterms:modified xsi:type="dcterms:W3CDTF">2022-12-20T19:38:55Z</dcterms:modified>
  <cp:revision>1</cp:revision>
  <dc:subject/>
  <dc:title>Prawa oraz obowiązki nieletnich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10</vt:i4>
  </property>
</Properties>
</file>